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56" r:id="rId2"/>
    <p:sldId id="466" r:id="rId3"/>
    <p:sldId id="468" r:id="rId4"/>
    <p:sldId id="470" r:id="rId5"/>
    <p:sldId id="467" r:id="rId6"/>
    <p:sldId id="472" r:id="rId7"/>
    <p:sldId id="478" r:id="rId8"/>
    <p:sldId id="477" r:id="rId9"/>
    <p:sldId id="479" r:id="rId10"/>
    <p:sldId id="474" r:id="rId11"/>
    <p:sldId id="475" r:id="rId12"/>
    <p:sldId id="476" r:id="rId1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000" autoAdjust="0"/>
    <p:restoredTop sz="78571" autoAdjust="0"/>
  </p:normalViewPr>
  <p:slideViewPr>
    <p:cSldViewPr snapToGrid="0">
      <p:cViewPr>
        <p:scale>
          <a:sx n="75" d="100"/>
          <a:sy n="75" d="100"/>
        </p:scale>
        <p:origin x="-74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2/16/2015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2/16/2015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2/16/2015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Canary SRAM Built in Self Test for SRAM V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MIN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Tracking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Proposal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Arijit Banerjee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Feb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 and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395660"/>
              </p:ext>
            </p:extLst>
          </p:nvPr>
        </p:nvGraphicFramePr>
        <p:xfrm>
          <a:off x="1727199" y="1371598"/>
          <a:ext cx="66675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0"/>
                <a:gridCol w="1333500"/>
                <a:gridCol w="1333500"/>
                <a:gridCol w="1333500"/>
                <a:gridCol w="1333500"/>
              </a:tblGrid>
              <a:tr h="5370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Expected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Date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Issues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66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RTL for March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Test and Verilog simulation results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2/24/2015</a:t>
                      </a:r>
                    </a:p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01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Synthesis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using DC with IBM 130nm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2/28/2015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to report on 3/3/2015</a:t>
                      </a:r>
                    </a:p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840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SPICE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Simulation results Go/N-Go and test access time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3/14/2015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</a:t>
                      </a:r>
                    </a:p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34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Canary BIST Fault coverage results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3/21/2015</a:t>
                      </a:r>
                    </a:p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to report on 3/24/2015</a:t>
                      </a:r>
                    </a:p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2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[1] J. Wang and B. Calhoun, “Canary replica feedback for near-DRV</a:t>
            </a:r>
            <a:br>
              <a:rPr lang="en-US" dirty="0"/>
            </a:br>
            <a:r>
              <a:rPr lang="en-US" dirty="0"/>
              <a:t>standby vdd scaling in a 90 nm SRAM,” in Proc. Custom Integrated</a:t>
            </a:r>
            <a:br>
              <a:rPr lang="en-US" dirty="0"/>
            </a:br>
            <a:r>
              <a:rPr lang="en-US" dirty="0"/>
              <a:t>Circuit Conf. (CICC ’07), Sep. 2007, pp. 29–32.</a:t>
            </a:r>
          </a:p>
          <a:p>
            <a:endParaRPr lang="en-US" dirty="0"/>
          </a:p>
          <a:p>
            <a:r>
              <a:rPr lang="en-US" dirty="0"/>
              <a:t>[2] Banerjee, A.; Sinangil, M.E.; Poulton, J.; Gray, C.T.; Calhoun, B.H., "A reverse write assist circuit for SRAM dynamic write VMIN tracking using canary SRAMs," Quality Electronic Design (ISQED), 2014 15th International Symposium on , vol., no., pp.1,8, 3-5 March 2014</a:t>
            </a:r>
          </a:p>
          <a:p>
            <a:endParaRPr lang="en-US" dirty="0"/>
          </a:p>
          <a:p>
            <a:r>
              <a:rPr lang="en-US" dirty="0"/>
              <a:t>[3] B. Zimmer, S. O. Toh, H. Vo, Y. Lee, O. Thomas, K. Asanovic, and</a:t>
            </a:r>
            <a:br>
              <a:rPr lang="en-US" dirty="0"/>
            </a:br>
            <a:r>
              <a:rPr lang="en-US" dirty="0"/>
              <a:t>B. Nikolic, “SRAM assist techniques for operation in a wide voltage range</a:t>
            </a:r>
            <a:br>
              <a:rPr lang="en-US" dirty="0"/>
            </a:br>
            <a:r>
              <a:rPr lang="en-US" dirty="0"/>
              <a:t>in 28 nm CMOS,” IEEE Trans. Circuits Syst. II, vol. 59, no. 12, pp. 853–</a:t>
            </a:r>
            <a:br>
              <a:rPr lang="en-US" dirty="0"/>
            </a:br>
            <a:r>
              <a:rPr lang="en-US" dirty="0"/>
              <a:t>857, Dec. 2012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[4] </a:t>
            </a:r>
            <a:r>
              <a:rPr lang="en-US" dirty="0"/>
              <a:t>Fradi, A.; Nicolaidis, M.; Anghel, L., "Memory BIST with address programmability," </a:t>
            </a:r>
            <a:r>
              <a:rPr lang="en-US" i="1" dirty="0"/>
              <a:t>On-Line Testing Symposium (IOLTS), 2011 IEEE 17th International</a:t>
            </a:r>
            <a:r>
              <a:rPr lang="en-US" dirty="0"/>
              <a:t> , vol., no., pp.79,85, 13-15 July </a:t>
            </a:r>
            <a:r>
              <a:rPr lang="en-US" dirty="0" smtClean="0"/>
              <a:t>2011</a:t>
            </a:r>
          </a:p>
          <a:p>
            <a:endParaRPr lang="en-US" dirty="0"/>
          </a:p>
          <a:p>
            <a:r>
              <a:rPr lang="en-US" dirty="0" smtClean="0"/>
              <a:t>[5] </a:t>
            </a:r>
            <a:r>
              <a:rPr lang="en-US" dirty="0"/>
              <a:t>Zarrineh, K.; Upadhyaya, S.J., "Programmable memory BIST and a new synthesis framework," </a:t>
            </a:r>
            <a:r>
              <a:rPr lang="en-US" i="1" dirty="0"/>
              <a:t>Fault-Tolerant Computing, 1999. Digest of Papers. Twenty-Ninth Annual International Symposium on</a:t>
            </a:r>
            <a:r>
              <a:rPr lang="en-US" dirty="0"/>
              <a:t> , vol., no., pp.352,355, 15-18 June </a:t>
            </a:r>
            <a:r>
              <a:rPr lang="en-US" dirty="0" smtClean="0"/>
              <a:t>1999</a:t>
            </a:r>
          </a:p>
          <a:p>
            <a:endParaRPr lang="en-US" dirty="0"/>
          </a:p>
          <a:p>
            <a:r>
              <a:rPr lang="en-US" dirty="0" smtClean="0"/>
              <a:t>[6] </a:t>
            </a:r>
            <a:r>
              <a:rPr lang="en-US" dirty="0"/>
              <a:t>Kokrady, A.; Ravikumar, C.P.; Chandrachoodan, N., "Layout-Aware and Programmable Memory BIST Synthesis for Nanoscale System-on-Chip Designs," </a:t>
            </a:r>
            <a:r>
              <a:rPr lang="en-US" i="1" dirty="0"/>
              <a:t>Asian Test Symposium, 2008. ATS '08. 17th</a:t>
            </a:r>
            <a:r>
              <a:rPr lang="en-US" dirty="0"/>
              <a:t> , vol., no., pp.351,356, 24-27 Nov. </a:t>
            </a:r>
            <a:r>
              <a:rPr lang="en-US" dirty="0" smtClean="0"/>
              <a:t>2008</a:t>
            </a:r>
          </a:p>
          <a:p>
            <a:endParaRPr lang="en-US" dirty="0"/>
          </a:p>
          <a:p>
            <a:r>
              <a:rPr lang="en-US" dirty="0" smtClean="0"/>
              <a:t>[7] </a:t>
            </a:r>
            <a:r>
              <a:rPr lang="en-US" dirty="0"/>
              <a:t>Ching-Hong Tsai; Cheng-Wen Wu, "Processor-programmable memory BIST for bus-connected embedded memories," </a:t>
            </a:r>
            <a:r>
              <a:rPr lang="en-US" i="1" dirty="0"/>
              <a:t>Design Automation Conference, 2001. Proceedings of the ASP-DAC 2001. Asia and South Pacific</a:t>
            </a:r>
            <a:r>
              <a:rPr lang="en-US" dirty="0"/>
              <a:t> , vol., no., pp.325,330, 2001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8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Questions and Feedbacks?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98315" y="103093"/>
            <a:ext cx="6691599" cy="6535271"/>
            <a:chOff x="2098315" y="103093"/>
            <a:chExt cx="6691599" cy="6535271"/>
          </a:xfrm>
        </p:grpSpPr>
        <p:sp>
          <p:nvSpPr>
            <p:cNvPr id="5" name="Rounded Rectangle 4"/>
            <p:cNvSpPr/>
            <p:nvPr/>
          </p:nvSpPr>
          <p:spPr>
            <a:xfrm>
              <a:off x="4155133" y="31824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Requirements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155133" y="94577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Specification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155133" y="157330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Architecture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155133" y="220083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Logic / Circuits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155133" y="282836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Physical Design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155133" y="345589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Fabrication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55133" y="408342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Manufacturing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55133" y="471095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Packaging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155133" y="533848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155133" y="5966011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System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777745" y="157330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Architecture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777745" y="220083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Circuits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777745" y="282836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Physical Design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777745" y="345589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Fabrication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751290" y="766481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751290" y="140297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51290" y="203050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4751290" y="266699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769215" y="3285563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769215" y="3922056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769215" y="454062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769215" y="517711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769215" y="5795681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6346998" y="203050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346998" y="265803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346998" y="329452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342965" y="3922058"/>
              <a:ext cx="1039905" cy="1416423"/>
            </a:xfrm>
            <a:custGeom>
              <a:avLst/>
              <a:gdLst>
                <a:gd name="connsiteX0" fmla="*/ 1039905 w 1039905"/>
                <a:gd name="connsiteY0" fmla="*/ 0 h 1416423"/>
                <a:gd name="connsiteX1" fmla="*/ 1039905 w 1039905"/>
                <a:gd name="connsiteY1" fmla="*/ 824753 h 1416423"/>
                <a:gd name="connsiteX2" fmla="*/ 0 w 1039905"/>
                <a:gd name="connsiteY2" fmla="*/ 1416423 h 141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905" h="1416423">
                  <a:moveTo>
                    <a:pt x="1039905" y="0"/>
                  </a:moveTo>
                  <a:lnTo>
                    <a:pt x="1039905" y="824753"/>
                  </a:lnTo>
                  <a:lnTo>
                    <a:pt x="0" y="1416423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034117" y="1488139"/>
              <a:ext cx="3065929" cy="2519082"/>
            </a:xfrm>
            <a:prstGeom prst="roundRect">
              <a:avLst>
                <a:gd name="adj" fmla="val 8482"/>
              </a:avLst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100046" y="1851207"/>
              <a:ext cx="1689868" cy="4572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F02B6"/>
                  </a:solidFill>
                </a:rPr>
                <a:t>Design and Test Development</a:t>
              </a:r>
              <a:endParaRPr lang="en-US" sz="1600" dirty="0">
                <a:solidFill>
                  <a:srgbClr val="0F02B6"/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098315" y="309281"/>
              <a:ext cx="1050919" cy="4572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F02B6"/>
                  </a:solidFill>
                </a:rPr>
                <a:t>Customer</a:t>
              </a:r>
              <a:endParaRPr lang="en-US" sz="1600" dirty="0">
                <a:solidFill>
                  <a:srgbClr val="0F02B6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3048000" y="103093"/>
              <a:ext cx="1712259" cy="277906"/>
            </a:xfrm>
            <a:custGeom>
              <a:avLst/>
              <a:gdLst>
                <a:gd name="connsiteX0" fmla="*/ 0 w 1712259"/>
                <a:gd name="connsiteY0" fmla="*/ 277906 h 277906"/>
                <a:gd name="connsiteX1" fmla="*/ 860612 w 1712259"/>
                <a:gd name="connsiteY1" fmla="*/ 0 h 277906"/>
                <a:gd name="connsiteX2" fmla="*/ 1559859 w 1712259"/>
                <a:gd name="connsiteY2" fmla="*/ 0 h 277906"/>
                <a:gd name="connsiteX3" fmla="*/ 1712259 w 1712259"/>
                <a:gd name="connsiteY3" fmla="*/ 0 h 277906"/>
                <a:gd name="connsiteX4" fmla="*/ 1712259 w 1712259"/>
                <a:gd name="connsiteY4" fmla="*/ 215153 h 27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259" h="277906">
                  <a:moveTo>
                    <a:pt x="0" y="277906"/>
                  </a:moveTo>
                  <a:lnTo>
                    <a:pt x="860612" y="0"/>
                  </a:lnTo>
                  <a:lnTo>
                    <a:pt x="1559859" y="0"/>
                  </a:lnTo>
                  <a:lnTo>
                    <a:pt x="1712259" y="0"/>
                  </a:lnTo>
                  <a:lnTo>
                    <a:pt x="1712259" y="215153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528047" y="784411"/>
              <a:ext cx="2214282" cy="5853953"/>
            </a:xfrm>
            <a:custGeom>
              <a:avLst/>
              <a:gdLst>
                <a:gd name="connsiteX0" fmla="*/ 2214282 w 2214282"/>
                <a:gd name="connsiteY0" fmla="*/ 5638800 h 5853953"/>
                <a:gd name="connsiteX1" fmla="*/ 2214282 w 2214282"/>
                <a:gd name="connsiteY1" fmla="*/ 5853953 h 5853953"/>
                <a:gd name="connsiteX2" fmla="*/ 0 w 2214282"/>
                <a:gd name="connsiteY2" fmla="*/ 5853953 h 5853953"/>
                <a:gd name="connsiteX3" fmla="*/ 0 w 2214282"/>
                <a:gd name="connsiteY3" fmla="*/ 0 h 585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282" h="5853953">
                  <a:moveTo>
                    <a:pt x="2214282" y="5638800"/>
                  </a:moveTo>
                  <a:lnTo>
                    <a:pt x="2214282" y="5853953"/>
                  </a:lnTo>
                  <a:lnTo>
                    <a:pt x="0" y="585395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065929" y="596152"/>
              <a:ext cx="1066800" cy="134937"/>
            </a:xfrm>
            <a:custGeom>
              <a:avLst/>
              <a:gdLst>
                <a:gd name="connsiteX0" fmla="*/ 1066800 w 1066800"/>
                <a:gd name="connsiteY0" fmla="*/ 0 h 134937"/>
                <a:gd name="connsiteX1" fmla="*/ 493059 w 1066800"/>
                <a:gd name="connsiteY1" fmla="*/ 134470 h 134937"/>
                <a:gd name="connsiteX2" fmla="*/ 0 w 1066800"/>
                <a:gd name="connsiteY2" fmla="*/ 35859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800" h="134937">
                  <a:moveTo>
                    <a:pt x="1066800" y="0"/>
                  </a:moveTo>
                  <a:cubicBezTo>
                    <a:pt x="868829" y="64247"/>
                    <a:pt x="670859" y="128494"/>
                    <a:pt x="493059" y="134470"/>
                  </a:cubicBezTo>
                  <a:cubicBezTo>
                    <a:pt x="315259" y="140447"/>
                    <a:pt x="157629" y="88153"/>
                    <a:pt x="0" y="35859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04129" y="721658"/>
              <a:ext cx="228600" cy="450710"/>
            </a:xfrm>
            <a:custGeom>
              <a:avLst/>
              <a:gdLst>
                <a:gd name="connsiteX0" fmla="*/ 645654 w 645654"/>
                <a:gd name="connsiteY0" fmla="*/ 439270 h 450710"/>
                <a:gd name="connsiteX1" fmla="*/ 195 w 645654"/>
                <a:gd name="connsiteY1" fmla="*/ 394447 h 450710"/>
                <a:gd name="connsiteX2" fmla="*/ 591866 w 645654"/>
                <a:gd name="connsiteY2" fmla="*/ 0 h 45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5654" h="450710">
                  <a:moveTo>
                    <a:pt x="645654" y="439270"/>
                  </a:moveTo>
                  <a:cubicBezTo>
                    <a:pt x="327407" y="453464"/>
                    <a:pt x="9160" y="467659"/>
                    <a:pt x="195" y="394447"/>
                  </a:cubicBezTo>
                  <a:cubicBezTo>
                    <a:pt x="-8770" y="321235"/>
                    <a:pt x="291548" y="160617"/>
                    <a:pt x="591866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083858" y="432544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Validate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070411" y="856124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Verify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3737465" y="1304364"/>
              <a:ext cx="377335" cy="1541929"/>
            </a:xfrm>
            <a:custGeom>
              <a:avLst/>
              <a:gdLst>
                <a:gd name="connsiteX0" fmla="*/ 296653 w 377335"/>
                <a:gd name="connsiteY0" fmla="*/ 1541929 h 1541929"/>
                <a:gd name="connsiteX1" fmla="*/ 817 w 377335"/>
                <a:gd name="connsiteY1" fmla="*/ 717176 h 1541929"/>
                <a:gd name="connsiteX2" fmla="*/ 377335 w 377335"/>
                <a:gd name="connsiteY2" fmla="*/ 0 h 154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335" h="1541929">
                  <a:moveTo>
                    <a:pt x="296653" y="1541929"/>
                  </a:moveTo>
                  <a:cubicBezTo>
                    <a:pt x="142011" y="1258046"/>
                    <a:pt x="-12630" y="974164"/>
                    <a:pt x="817" y="717176"/>
                  </a:cubicBezTo>
                  <a:cubicBezTo>
                    <a:pt x="14264" y="460188"/>
                    <a:pt x="195799" y="230094"/>
                    <a:pt x="377335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2706523" y="1958785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Verify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540571" y="1259540"/>
              <a:ext cx="601123" cy="3101788"/>
            </a:xfrm>
            <a:custGeom>
              <a:avLst/>
              <a:gdLst>
                <a:gd name="connsiteX0" fmla="*/ 601123 w 601123"/>
                <a:gd name="connsiteY0" fmla="*/ 3101788 h 3101788"/>
                <a:gd name="connsiteX1" fmla="*/ 488 w 601123"/>
                <a:gd name="connsiteY1" fmla="*/ 1075765 h 3101788"/>
                <a:gd name="connsiteX2" fmla="*/ 520441 w 601123"/>
                <a:gd name="connsiteY2" fmla="*/ 0 h 310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1123" h="3101788">
                  <a:moveTo>
                    <a:pt x="601123" y="3101788"/>
                  </a:moveTo>
                  <a:cubicBezTo>
                    <a:pt x="307529" y="2347259"/>
                    <a:pt x="13935" y="1592730"/>
                    <a:pt x="488" y="1075765"/>
                  </a:cubicBezTo>
                  <a:cubicBezTo>
                    <a:pt x="-12959" y="558800"/>
                    <a:pt x="253741" y="279400"/>
                    <a:pt x="520441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3549350" y="3160058"/>
              <a:ext cx="547520" cy="1129553"/>
            </a:xfrm>
            <a:custGeom>
              <a:avLst/>
              <a:gdLst>
                <a:gd name="connsiteX0" fmla="*/ 547520 w 547520"/>
                <a:gd name="connsiteY0" fmla="*/ 1129553 h 1129553"/>
                <a:gd name="connsiteX1" fmla="*/ 673 w 547520"/>
                <a:gd name="connsiteY1" fmla="*/ 484094 h 1129553"/>
                <a:gd name="connsiteX2" fmla="*/ 457873 w 547520"/>
                <a:gd name="connsiteY2" fmla="*/ 0 h 112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7520" h="1129553">
                  <a:moveTo>
                    <a:pt x="547520" y="1129553"/>
                  </a:moveTo>
                  <a:cubicBezTo>
                    <a:pt x="281567" y="900953"/>
                    <a:pt x="15614" y="672353"/>
                    <a:pt x="673" y="484094"/>
                  </a:cubicBezTo>
                  <a:cubicBezTo>
                    <a:pt x="-14268" y="295835"/>
                    <a:pt x="221802" y="147917"/>
                    <a:pt x="457873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2706523" y="3451409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Test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3505694" y="3608293"/>
              <a:ext cx="644965" cy="1389529"/>
            </a:xfrm>
            <a:custGeom>
              <a:avLst/>
              <a:gdLst>
                <a:gd name="connsiteX0" fmla="*/ 644965 w 644965"/>
                <a:gd name="connsiteY0" fmla="*/ 1389529 h 1389529"/>
                <a:gd name="connsiteX1" fmla="*/ 62259 w 644965"/>
                <a:gd name="connsiteY1" fmla="*/ 582706 h 1389529"/>
                <a:gd name="connsiteX2" fmla="*/ 44329 w 644965"/>
                <a:gd name="connsiteY2" fmla="*/ 0 h 138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965" h="1389529">
                  <a:moveTo>
                    <a:pt x="644965" y="1389529"/>
                  </a:moveTo>
                  <a:cubicBezTo>
                    <a:pt x="403665" y="1101911"/>
                    <a:pt x="162365" y="814294"/>
                    <a:pt x="62259" y="582706"/>
                  </a:cubicBezTo>
                  <a:cubicBezTo>
                    <a:pt x="-37847" y="351118"/>
                    <a:pt x="3241" y="175559"/>
                    <a:pt x="44329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5378823" y="2774575"/>
              <a:ext cx="1997495" cy="2868706"/>
            </a:xfrm>
            <a:custGeom>
              <a:avLst/>
              <a:gdLst>
                <a:gd name="connsiteX0" fmla="*/ 0 w 1997495"/>
                <a:gd name="connsiteY0" fmla="*/ 2868706 h 2868706"/>
                <a:gd name="connsiteX1" fmla="*/ 1846730 w 1997495"/>
                <a:gd name="connsiteY1" fmla="*/ 1819836 h 2868706"/>
                <a:gd name="connsiteX2" fmla="*/ 1757083 w 1997495"/>
                <a:gd name="connsiteY2" fmla="*/ 0 h 286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7495" h="2868706">
                  <a:moveTo>
                    <a:pt x="0" y="2868706"/>
                  </a:moveTo>
                  <a:cubicBezTo>
                    <a:pt x="776941" y="2583330"/>
                    <a:pt x="1553883" y="2297954"/>
                    <a:pt x="1846730" y="1819836"/>
                  </a:cubicBezTo>
                  <a:cubicBezTo>
                    <a:pt x="2139577" y="1341718"/>
                    <a:pt x="1948330" y="670859"/>
                    <a:pt x="1757083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584575" y="4361328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Test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Deep submicron high density SRAM: write worsen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equires assist in deep submicron technology [Zimmer et al 2012]</a:t>
            </a:r>
          </a:p>
          <a:p>
            <a:pPr lvl="2"/>
            <a:r>
              <a:rPr lang="en-US" dirty="0" smtClean="0"/>
              <a:t>constant energy and area overhead</a:t>
            </a:r>
          </a:p>
          <a:p>
            <a:pPr lvl="1"/>
            <a:r>
              <a:rPr lang="en-US" dirty="0" smtClean="0"/>
              <a:t>Techniques like dual rail is expensive alternative to assist</a:t>
            </a:r>
          </a:p>
          <a:p>
            <a:r>
              <a:rPr lang="en-US" dirty="0"/>
              <a:t>SRAM dynamic </a:t>
            </a:r>
            <a:r>
              <a:rPr lang="en-US" dirty="0" smtClean="0"/>
              <a:t>write minimum operating voltage (V</a:t>
            </a:r>
            <a:r>
              <a:rPr lang="en-US" baseline="-25000" dirty="0" smtClean="0"/>
              <a:t>MIN</a:t>
            </a:r>
            <a:r>
              <a:rPr lang="en-US" dirty="0" smtClean="0"/>
              <a:t> )not constant</a:t>
            </a:r>
          </a:p>
          <a:p>
            <a:pPr lvl="1"/>
            <a:r>
              <a:rPr lang="en-US" dirty="0" smtClean="0"/>
              <a:t>Need to track SRAM write V</a:t>
            </a:r>
            <a:r>
              <a:rPr lang="en-US" baseline="-25000" dirty="0" smtClean="0"/>
              <a:t>MIN </a:t>
            </a:r>
            <a:r>
              <a:rPr lang="en-US" dirty="0" smtClean="0"/>
              <a:t>across PVTs</a:t>
            </a:r>
          </a:p>
          <a:p>
            <a:pPr lvl="1"/>
            <a:r>
              <a:rPr lang="en-US" dirty="0"/>
              <a:t>Need to turn on or off assists when required and save </a:t>
            </a:r>
            <a:r>
              <a:rPr lang="en-US" dirty="0" smtClean="0"/>
              <a:t>energy</a:t>
            </a:r>
          </a:p>
          <a:p>
            <a:r>
              <a:rPr lang="en-US" dirty="0" smtClean="0"/>
              <a:t>Canary SRAM to the rescue</a:t>
            </a:r>
          </a:p>
          <a:p>
            <a:pPr lvl="1"/>
            <a:r>
              <a:rPr lang="en-US" dirty="0" smtClean="0"/>
              <a:t>Closed loop dynamic V</a:t>
            </a:r>
            <a:r>
              <a:rPr lang="en-US" baseline="-25000" dirty="0" smtClean="0"/>
              <a:t>MIN</a:t>
            </a:r>
            <a:r>
              <a:rPr lang="en-US" dirty="0" smtClean="0"/>
              <a:t> tracking</a:t>
            </a:r>
          </a:p>
          <a:p>
            <a:pPr lvl="1"/>
            <a:r>
              <a:rPr lang="en-US" dirty="0" smtClean="0"/>
              <a:t>Requires built in self test (BIST) for continuous operation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baseline="-25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1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Canary SRAM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 SRAM sensor that can be sensitive to  retention, read, write</a:t>
            </a:r>
          </a:p>
          <a:p>
            <a:pPr lvl="1"/>
            <a:r>
              <a:rPr lang="en-US" dirty="0" smtClean="0"/>
              <a:t>Uses a reverse assist to degrade operations</a:t>
            </a:r>
          </a:p>
          <a:p>
            <a:r>
              <a:rPr lang="en-US" dirty="0" smtClean="0"/>
              <a:t>Canary data retention voltage (DRV) </a:t>
            </a:r>
            <a:r>
              <a:rPr lang="en-US" dirty="0"/>
              <a:t>t</a:t>
            </a:r>
            <a:r>
              <a:rPr lang="en-US" dirty="0" smtClean="0"/>
              <a:t>racking [Wang et al 2007]</a:t>
            </a:r>
          </a:p>
          <a:p>
            <a:r>
              <a:rPr lang="en-US" dirty="0" smtClean="0"/>
              <a:t>Canary write V</a:t>
            </a:r>
            <a:r>
              <a:rPr lang="en-US" baseline="-25000" dirty="0" smtClean="0"/>
              <a:t>MIN</a:t>
            </a:r>
            <a:r>
              <a:rPr lang="en-US" dirty="0" smtClean="0"/>
              <a:t> tracking [Banerjee et al 2014]</a:t>
            </a:r>
          </a:p>
          <a:p>
            <a:pPr lvl="1"/>
            <a:r>
              <a:rPr lang="en-US" dirty="0" smtClean="0"/>
              <a:t>Uses BIST to count the # of bit failures</a:t>
            </a:r>
          </a:p>
          <a:p>
            <a:pPr lvl="1"/>
            <a:r>
              <a:rPr lang="en-US" dirty="0" smtClean="0"/>
              <a:t>User knobs: failure threshold and degree of reverse assist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53" y="1412875"/>
            <a:ext cx="13716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403" y="1412875"/>
            <a:ext cx="13716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628" y="1412875"/>
            <a:ext cx="192475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SRAM </a:t>
            </a:r>
            <a:r>
              <a:rPr lang="en-US" sz="3200" dirty="0" smtClean="0"/>
              <a:t>faults </a:t>
            </a:r>
            <a:r>
              <a:rPr lang="en-US" sz="3200" dirty="0"/>
              <a:t>and </a:t>
            </a:r>
            <a:r>
              <a:rPr lang="en-US" sz="3200" dirty="0" smtClean="0"/>
              <a:t>state </a:t>
            </a:r>
            <a:r>
              <a:rPr lang="en-US" sz="3200" dirty="0"/>
              <a:t>of </a:t>
            </a:r>
            <a:r>
              <a:rPr lang="en-US" sz="3200" dirty="0" smtClean="0"/>
              <a:t>the art </a:t>
            </a:r>
            <a:r>
              <a:rPr lang="en-US" sz="3200" dirty="0"/>
              <a:t>for SRAM BIST </a:t>
            </a:r>
            <a:r>
              <a:rPr lang="en-US" sz="3200" dirty="0" smtClean="0"/>
              <a:t>algorithms</a:t>
            </a:r>
          </a:p>
          <a:p>
            <a:r>
              <a:rPr lang="en-US" sz="3200" dirty="0" smtClean="0"/>
              <a:t>Canary BIST</a:t>
            </a:r>
            <a:r>
              <a:rPr lang="en-US" sz="3200" dirty="0"/>
              <a:t> </a:t>
            </a:r>
            <a:r>
              <a:rPr lang="en-US" sz="3200" dirty="0" smtClean="0"/>
              <a:t>challenges</a:t>
            </a:r>
          </a:p>
          <a:p>
            <a:r>
              <a:rPr lang="en-US" sz="3200" dirty="0" smtClean="0"/>
              <a:t>Approach: </a:t>
            </a:r>
            <a:r>
              <a:rPr lang="en-US" sz="3200" dirty="0"/>
              <a:t>p</a:t>
            </a:r>
            <a:r>
              <a:rPr lang="en-US" sz="3200" dirty="0" smtClean="0"/>
              <a:t>roposed canary BIST</a:t>
            </a:r>
          </a:p>
          <a:p>
            <a:r>
              <a:rPr lang="en-US" sz="3200" dirty="0"/>
              <a:t>Important </a:t>
            </a:r>
            <a:r>
              <a:rPr lang="en-US" sz="3200" dirty="0" smtClean="0"/>
              <a:t>metrics </a:t>
            </a:r>
            <a:r>
              <a:rPr lang="en-US" sz="3200" dirty="0"/>
              <a:t>and </a:t>
            </a:r>
            <a:r>
              <a:rPr lang="en-US" sz="3200" dirty="0" smtClean="0"/>
              <a:t>expected outcomes</a:t>
            </a:r>
            <a:endParaRPr lang="en-US" sz="3200" dirty="0"/>
          </a:p>
          <a:p>
            <a:r>
              <a:rPr lang="en-US" sz="3200" dirty="0" smtClean="0"/>
              <a:t>Deliverables and timeline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SRAM F</a:t>
            </a:r>
            <a:r>
              <a:rPr lang="en-US" dirty="0" smtClean="0"/>
              <a:t>aults and State </a:t>
            </a:r>
            <a:r>
              <a:rPr lang="en-US" dirty="0"/>
              <a:t>of The Art for SRAM </a:t>
            </a:r>
            <a:r>
              <a:rPr lang="en-US" dirty="0" smtClean="0"/>
              <a:t>BIST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SRAM Faults</a:t>
            </a:r>
          </a:p>
          <a:p>
            <a:pPr lvl="1"/>
            <a:r>
              <a:rPr lang="en-US" dirty="0" smtClean="0"/>
              <a:t>Static</a:t>
            </a:r>
          </a:p>
          <a:p>
            <a:pPr lvl="2"/>
            <a:r>
              <a:rPr lang="en-US" dirty="0" smtClean="0"/>
              <a:t>Stuck at faults (SAF)</a:t>
            </a:r>
          </a:p>
          <a:p>
            <a:pPr lvl="2"/>
            <a:r>
              <a:rPr lang="en-US" dirty="0" smtClean="0"/>
              <a:t>Address decode faults (AF)</a:t>
            </a:r>
          </a:p>
          <a:p>
            <a:pPr lvl="2"/>
            <a:r>
              <a:rPr lang="en-US" dirty="0" smtClean="0"/>
              <a:t>Transition faults (TF) etc.</a:t>
            </a:r>
          </a:p>
          <a:p>
            <a:pPr lvl="1"/>
            <a:r>
              <a:rPr lang="en-US" dirty="0" smtClean="0"/>
              <a:t>Dynamic</a:t>
            </a:r>
          </a:p>
          <a:p>
            <a:pPr lvl="2"/>
            <a:r>
              <a:rPr lang="en-US" dirty="0" smtClean="0"/>
              <a:t>Recovery faults</a:t>
            </a:r>
          </a:p>
          <a:p>
            <a:pPr lvl="2"/>
            <a:r>
              <a:rPr lang="en-US" dirty="0" smtClean="0"/>
              <a:t>Retention faults etc.</a:t>
            </a:r>
          </a:p>
          <a:p>
            <a:r>
              <a:rPr lang="en-US" dirty="0" smtClean="0"/>
              <a:t>March algorithms</a:t>
            </a:r>
          </a:p>
          <a:p>
            <a:pPr lvl="1"/>
            <a:r>
              <a:rPr lang="en-US" dirty="0" smtClean="0"/>
              <a:t>MATS, MARCH </a:t>
            </a:r>
            <a:r>
              <a:rPr lang="en-US" dirty="0"/>
              <a:t>X, MARCH </a:t>
            </a:r>
            <a:r>
              <a:rPr lang="en-US" dirty="0" smtClean="0"/>
              <a:t>C- etc.</a:t>
            </a:r>
          </a:p>
          <a:p>
            <a:r>
              <a:rPr lang="en-US" dirty="0" smtClean="0"/>
              <a:t>Memory BIST Trends</a:t>
            </a:r>
          </a:p>
          <a:p>
            <a:pPr lvl="1"/>
            <a:r>
              <a:rPr lang="en-US" dirty="0" smtClean="0"/>
              <a:t>Programmable BIST [Zarrineh et al 1999][Kokrady et al 2008]</a:t>
            </a:r>
            <a:r>
              <a:rPr lang="en-US" dirty="0"/>
              <a:t> [Fradi et al 2011] </a:t>
            </a:r>
            <a:endParaRPr lang="en-US" dirty="0" smtClean="0"/>
          </a:p>
          <a:p>
            <a:pPr lvl="1"/>
            <a:r>
              <a:rPr lang="en-US" dirty="0" smtClean="0"/>
              <a:t>Processor </a:t>
            </a:r>
            <a:r>
              <a:rPr lang="en-US" dirty="0"/>
              <a:t>controlled BIST </a:t>
            </a:r>
            <a:r>
              <a:rPr lang="en-US" dirty="0" smtClean="0"/>
              <a:t>[ </a:t>
            </a:r>
            <a:r>
              <a:rPr lang="en-US" dirty="0"/>
              <a:t>Ching-Hong </a:t>
            </a:r>
            <a:r>
              <a:rPr lang="en-US" dirty="0" smtClean="0"/>
              <a:t>Tsai et al 2001]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1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Canary BIST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Canary </a:t>
            </a:r>
            <a:r>
              <a:rPr lang="en-US" dirty="0"/>
              <a:t>BIST </a:t>
            </a:r>
            <a:r>
              <a:rPr lang="en-US" dirty="0" smtClean="0"/>
              <a:t>requirements</a:t>
            </a:r>
            <a:endParaRPr lang="en-US" dirty="0"/>
          </a:p>
          <a:p>
            <a:pPr lvl="1"/>
            <a:r>
              <a:rPr lang="en-US" dirty="0"/>
              <a:t>Manufacturing test for canary SRAM and BIST itself</a:t>
            </a:r>
          </a:p>
          <a:p>
            <a:pPr lvl="1"/>
            <a:r>
              <a:rPr lang="en-US" dirty="0"/>
              <a:t>At speed test for supporting user requirements in an </a:t>
            </a:r>
            <a:r>
              <a:rPr lang="en-US" dirty="0" smtClean="0"/>
              <a:t>system on chip (SoC)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At speed continuous testing for canary </a:t>
            </a:r>
            <a:r>
              <a:rPr lang="en-US" dirty="0" smtClean="0"/>
              <a:t>failures during manufacturing and user run conditions</a:t>
            </a:r>
            <a:endParaRPr lang="en-US" dirty="0"/>
          </a:p>
          <a:p>
            <a:pPr lvl="1"/>
            <a:r>
              <a:rPr lang="en-US" dirty="0"/>
              <a:t>Compute failure rate within a few </a:t>
            </a:r>
            <a:r>
              <a:rPr lang="en-US" dirty="0" smtClean="0"/>
              <a:t>cycles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lert the user for assist related changes</a:t>
            </a:r>
            <a:endParaRPr lang="en-US" dirty="0"/>
          </a:p>
          <a:p>
            <a:pPr lvl="1"/>
            <a:r>
              <a:rPr lang="en-US" dirty="0"/>
              <a:t>Power challenges</a:t>
            </a:r>
          </a:p>
          <a:p>
            <a:pPr lvl="1"/>
            <a:r>
              <a:rPr lang="en-US" dirty="0" smtClean="0"/>
              <a:t>Canary BIST </a:t>
            </a:r>
            <a:r>
              <a:rPr lang="en-US" dirty="0"/>
              <a:t>testing itself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28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Approach: Proposed </a:t>
            </a:r>
            <a:r>
              <a:rPr lang="en-US" dirty="0" smtClean="0"/>
              <a:t>Canary BIST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Focus</a:t>
            </a:r>
          </a:p>
          <a:p>
            <a:pPr lvl="1"/>
            <a:r>
              <a:rPr lang="en-US" dirty="0" smtClean="0"/>
              <a:t>Go/No-Go memory mode BIST for manufacturing test</a:t>
            </a:r>
          </a:p>
          <a:p>
            <a:pPr lvl="1"/>
            <a:r>
              <a:rPr lang="en-US" dirty="0" smtClean="0"/>
              <a:t>Failure rate compute in canary BIST mode</a:t>
            </a:r>
          </a:p>
          <a:p>
            <a:pPr lvl="1"/>
            <a:r>
              <a:rPr lang="en-US" dirty="0" smtClean="0"/>
              <a:t>To cover only the SAF, AF and TFs of canary SRAM using canary BIST</a:t>
            </a:r>
          </a:p>
          <a:p>
            <a:r>
              <a:rPr lang="en-US" dirty="0" smtClean="0"/>
              <a:t>Algorithm Implementation in canary BIST</a:t>
            </a:r>
          </a:p>
          <a:p>
            <a:pPr lvl="1"/>
            <a:r>
              <a:rPr lang="en-US" dirty="0" smtClean="0"/>
              <a:t>MARCH X or MARCH C- in RTL</a:t>
            </a:r>
          </a:p>
          <a:p>
            <a:r>
              <a:rPr lang="en-US" dirty="0" smtClean="0"/>
              <a:t>Low power Implementation </a:t>
            </a:r>
          </a:p>
          <a:p>
            <a:pPr lvl="1"/>
            <a:r>
              <a:rPr lang="en-US" dirty="0" smtClean="0"/>
              <a:t>RTL with clock gating support</a:t>
            </a:r>
          </a:p>
          <a:p>
            <a:pPr lvl="1"/>
            <a:r>
              <a:rPr lang="en-US" dirty="0" smtClean="0"/>
              <a:t>Power </a:t>
            </a:r>
            <a:r>
              <a:rPr lang="en-US" dirty="0"/>
              <a:t>gating </a:t>
            </a:r>
            <a:r>
              <a:rPr lang="en-US" dirty="0" smtClean="0"/>
              <a:t>support</a:t>
            </a:r>
            <a:endParaRPr lang="en-US" dirty="0"/>
          </a:p>
          <a:p>
            <a:r>
              <a:rPr lang="en-US" dirty="0" smtClean="0"/>
              <a:t>Compute incremental canary failure rate </a:t>
            </a:r>
          </a:p>
          <a:p>
            <a:pPr lvl="1"/>
            <a:r>
              <a:rPr lang="en-US" dirty="0" smtClean="0"/>
              <a:t>After every write followed by read in the same address 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ser defined cycles</a:t>
            </a:r>
          </a:p>
          <a:p>
            <a:pPr lvl="2"/>
            <a:r>
              <a:rPr lang="en-US" dirty="0" smtClean="0"/>
              <a:t>Tight write and relaxed read with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Metrics and Expected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Fault coverage</a:t>
            </a:r>
          </a:p>
          <a:p>
            <a:pPr lvl="1"/>
            <a:r>
              <a:rPr lang="en-US" dirty="0" smtClean="0"/>
              <a:t>MARCH </a:t>
            </a:r>
            <a:r>
              <a:rPr lang="en-US" dirty="0"/>
              <a:t>X or MARCH </a:t>
            </a:r>
            <a:r>
              <a:rPr lang="en-US" dirty="0" smtClean="0"/>
              <a:t>C- : guarantees 100% fault coverage (SAF, AF and TFs only)</a:t>
            </a:r>
          </a:p>
          <a:p>
            <a:pPr lvl="1"/>
            <a:r>
              <a:rPr lang="en-US" dirty="0" smtClean="0"/>
              <a:t>Fault coverage of the canary BIST itself: 99% target coverage using DFT scan chains</a:t>
            </a:r>
          </a:p>
          <a:p>
            <a:r>
              <a:rPr lang="en-US" dirty="0" smtClean="0"/>
              <a:t>Test access </a:t>
            </a:r>
            <a:r>
              <a:rPr lang="en-US" dirty="0"/>
              <a:t>t</a:t>
            </a:r>
            <a:r>
              <a:rPr lang="en-US" dirty="0" smtClean="0"/>
              <a:t>ime</a:t>
            </a:r>
          </a:p>
          <a:p>
            <a:pPr lvl="1"/>
            <a:r>
              <a:rPr lang="en-US" dirty="0" smtClean="0"/>
              <a:t>Time to do a Go/No-Go test for 512 bit canary</a:t>
            </a:r>
          </a:p>
          <a:p>
            <a:r>
              <a:rPr lang="en-US" dirty="0" smtClean="0"/>
              <a:t>Data volume</a:t>
            </a:r>
          </a:p>
          <a:p>
            <a:pPr lvl="1"/>
            <a:r>
              <a:rPr lang="en-US" dirty="0" smtClean="0"/>
              <a:t>Amount of tester data required to test </a:t>
            </a:r>
            <a:endParaRPr lang="en-US" dirty="0"/>
          </a:p>
          <a:p>
            <a:pPr lvl="2"/>
            <a:r>
              <a:rPr lang="en-US" dirty="0" smtClean="0"/>
              <a:t>Canary SRAM </a:t>
            </a:r>
            <a:endParaRPr lang="en-US" dirty="0"/>
          </a:p>
          <a:p>
            <a:pPr lvl="2"/>
            <a:r>
              <a:rPr lang="en-US" dirty="0"/>
              <a:t>C</a:t>
            </a:r>
            <a:r>
              <a:rPr lang="en-US" dirty="0" smtClean="0"/>
              <a:t>anary BIST</a:t>
            </a:r>
          </a:p>
          <a:p>
            <a:r>
              <a:rPr lang="en-US" dirty="0" smtClean="0"/>
              <a:t>Expected results</a:t>
            </a:r>
          </a:p>
          <a:p>
            <a:pPr lvl="1"/>
            <a:r>
              <a:rPr lang="en-US" dirty="0" smtClean="0"/>
              <a:t>March test RTL simulations for implementation</a:t>
            </a:r>
          </a:p>
          <a:p>
            <a:pPr lvl="1"/>
            <a:r>
              <a:rPr lang="en-US" dirty="0" smtClean="0"/>
              <a:t>SPICE results for CBIST Go/No-Go test after synthesis</a:t>
            </a:r>
          </a:p>
          <a:p>
            <a:pPr lvl="1"/>
            <a:r>
              <a:rPr lang="en-US" dirty="0" smtClean="0"/>
              <a:t>SPICE results of test access </a:t>
            </a:r>
            <a:r>
              <a:rPr lang="en-US" dirty="0"/>
              <a:t>time after synthesis</a:t>
            </a:r>
          </a:p>
          <a:p>
            <a:pPr lvl="1"/>
            <a:r>
              <a:rPr lang="en-US" dirty="0" smtClean="0"/>
              <a:t>Fault coverage result for the canary BIST itself using Synopsys TetraMAX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6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31357</TotalTime>
  <Words>652</Words>
  <Application>Microsoft Office PowerPoint</Application>
  <PresentationFormat>On-screen Show (4:3)</PresentationFormat>
  <Paragraphs>157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Thermal</vt:lpstr>
      <vt:lpstr>Canary SRAM Built in Self Test for SRAM VMIN Tracking</vt:lpstr>
      <vt:lpstr>PowerPoint Presentation</vt:lpstr>
      <vt:lpstr>Motivation</vt:lpstr>
      <vt:lpstr>Canary SRAM</vt:lpstr>
      <vt:lpstr>Outline</vt:lpstr>
      <vt:lpstr>SRAM Faults and State of The Art for SRAM BIST algorithms</vt:lpstr>
      <vt:lpstr>Canary BIST challenges</vt:lpstr>
      <vt:lpstr>Approach: Proposed Canary BIST</vt:lpstr>
      <vt:lpstr>Important Metrics and Expected Outcomes</vt:lpstr>
      <vt:lpstr>Deliverables and Timeline</vt:lpstr>
      <vt:lpstr>References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Arijit Banerjee</cp:lastModifiedBy>
  <cp:revision>1271</cp:revision>
  <cp:lastPrinted>2015-01-15T13:10:56Z</cp:lastPrinted>
  <dcterms:created xsi:type="dcterms:W3CDTF">2011-09-07T13:46:59Z</dcterms:created>
  <dcterms:modified xsi:type="dcterms:W3CDTF">2015-02-17T01:27:05Z</dcterms:modified>
</cp:coreProperties>
</file>